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89" r:id="rId4"/>
    <p:sldId id="290" r:id="rId5"/>
    <p:sldId id="263" r:id="rId6"/>
    <p:sldId id="268" r:id="rId7"/>
    <p:sldId id="292" r:id="rId8"/>
    <p:sldId id="291" r:id="rId9"/>
    <p:sldId id="293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9" roundtripDataSignature="AMtx7miuGyq1i+pnAsmMKf/oz9Vgglzu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4CB8D8-47F1-42C6-814C-BCBFE81232F5}">
  <a:tblStyle styleId="{D64CB8D8-47F1-42C6-814C-BCBFE81232F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709"/>
  </p:normalViewPr>
  <p:slideViewPr>
    <p:cSldViewPr snapToGrid="0" snapToObjects="1">
      <p:cViewPr varScale="1">
        <p:scale>
          <a:sx n="191" d="100"/>
          <a:sy n="191" d="100"/>
        </p:scale>
        <p:origin x="2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9" Type="http://customschemas.google.com/relationships/presentationmetadata" Target="metadata"/><Relationship Id="rId3" Type="http://schemas.openxmlformats.org/officeDocument/2006/relationships/slide" Target="slides/slide2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43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63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209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6407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5481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1">
  <p:cSld name="CUSTOM_10_1_1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11" name="Google Shape;11;p35"/>
          <p:cNvSpPr txBox="1">
            <a:spLocks noGrp="1"/>
          </p:cNvSpPr>
          <p:nvPr>
            <p:ph type="title"/>
          </p:nvPr>
        </p:nvSpPr>
        <p:spPr>
          <a:xfrm>
            <a:off x="411425" y="1833225"/>
            <a:ext cx="8331600" cy="14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35"/>
          <p:cNvSpPr txBox="1">
            <a:spLocks noGrp="1"/>
          </p:cNvSpPr>
          <p:nvPr>
            <p:ph type="subTitle" idx="1"/>
          </p:nvPr>
        </p:nvSpPr>
        <p:spPr>
          <a:xfrm>
            <a:off x="411425" y="3301525"/>
            <a:ext cx="83316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- full page">
  <p:cSld name="CUSTOM_1_3">
    <p:bg>
      <p:bgPr>
        <a:solidFill>
          <a:schemeClr val="lt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0"/>
          <p:cNvSpPr txBox="1">
            <a:spLocks noGrp="1"/>
          </p:cNvSpPr>
          <p:nvPr>
            <p:ph type="title"/>
          </p:nvPr>
        </p:nvSpPr>
        <p:spPr>
          <a:xfrm>
            <a:off x="411425" y="282575"/>
            <a:ext cx="83214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0"/>
          <p:cNvSpPr txBox="1">
            <a:spLocks noGrp="1"/>
          </p:cNvSpPr>
          <p:nvPr>
            <p:ph type="body" idx="1"/>
          </p:nvPr>
        </p:nvSpPr>
        <p:spPr>
          <a:xfrm>
            <a:off x="411425" y="1371375"/>
            <a:ext cx="83214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30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40"/>
          <p:cNvSpPr txBox="1">
            <a:spLocks noGrp="1"/>
          </p:cNvSpPr>
          <p:nvPr>
            <p:ph type="subTitle" idx="2"/>
          </p:nvPr>
        </p:nvSpPr>
        <p:spPr>
          <a:xfrm>
            <a:off x="411425" y="75900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35" name="Google Shape;35;p40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- executive summary">
  <p:cSld name="CUSTOM_1_3_1">
    <p:bg>
      <p:bgPr>
        <a:solidFill>
          <a:schemeClr val="lt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1"/>
          <p:cNvSpPr txBox="1">
            <a:spLocks noGrp="1"/>
          </p:cNvSpPr>
          <p:nvPr>
            <p:ph type="title"/>
          </p:nvPr>
        </p:nvSpPr>
        <p:spPr>
          <a:xfrm>
            <a:off x="411425" y="446875"/>
            <a:ext cx="5697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1"/>
          <p:cNvSpPr txBox="1">
            <a:spLocks noGrp="1"/>
          </p:cNvSpPr>
          <p:nvPr>
            <p:ph type="body" idx="1"/>
          </p:nvPr>
        </p:nvSpPr>
        <p:spPr>
          <a:xfrm>
            <a:off x="411550" y="1543600"/>
            <a:ext cx="5697300" cy="29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30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41"/>
          <p:cNvSpPr txBox="1">
            <a:spLocks noGrp="1"/>
          </p:cNvSpPr>
          <p:nvPr>
            <p:ph type="subTitle" idx="2"/>
          </p:nvPr>
        </p:nvSpPr>
        <p:spPr>
          <a:xfrm>
            <a:off x="411550" y="1159600"/>
            <a:ext cx="56973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40" name="Google Shape;40;p41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8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- Side Photo">
  <p:cSld name="CUSTOM_1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6"/>
          <p:cNvSpPr/>
          <p:nvPr/>
        </p:nvSpPr>
        <p:spPr>
          <a:xfrm>
            <a:off x="4548900" y="0"/>
            <a:ext cx="4595100" cy="5143500"/>
          </a:xfrm>
          <a:prstGeom prst="rect">
            <a:avLst/>
          </a:prstGeom>
          <a:gradFill>
            <a:gsLst>
              <a:gs pos="0">
                <a:srgbClr val="32B9CF"/>
              </a:gs>
              <a:gs pos="52999">
                <a:srgbClr val="1C6DB6"/>
              </a:gs>
              <a:gs pos="100000">
                <a:srgbClr val="702269"/>
              </a:gs>
            </a:gsLst>
            <a:lin ang="2700006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Google Shape;58;p46"/>
          <p:cNvSpPr txBox="1">
            <a:spLocks noGrp="1"/>
          </p:cNvSpPr>
          <p:nvPr>
            <p:ph type="title"/>
          </p:nvPr>
        </p:nvSpPr>
        <p:spPr>
          <a:xfrm>
            <a:off x="411425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6"/>
          <p:cNvSpPr txBox="1">
            <a:spLocks noGrp="1"/>
          </p:cNvSpPr>
          <p:nvPr>
            <p:ph type="body" idx="1"/>
          </p:nvPr>
        </p:nvSpPr>
        <p:spPr>
          <a:xfrm>
            <a:off x="411550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30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marL="1828800" lvl="3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marL="2286000" lvl="4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46"/>
          <p:cNvSpPr txBox="1">
            <a:spLocks noGrp="1"/>
          </p:cNvSpPr>
          <p:nvPr>
            <p:ph type="subTitle" idx="2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61" name="Google Shape;61;p46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74">
          <p15:clr>
            <a:srgbClr val="F9AD4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5"/>
          <p:cNvSpPr txBox="1">
            <a:spLocks noGrp="1"/>
          </p:cNvSpPr>
          <p:nvPr>
            <p:ph type="title"/>
          </p:nvPr>
        </p:nvSpPr>
        <p:spPr>
          <a:xfrm>
            <a:off x="411425" y="402325"/>
            <a:ext cx="8321400" cy="5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55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4"/>
          <p:cNvSpPr txBox="1">
            <a:spLocks noGrp="1"/>
          </p:cNvSpPr>
          <p:nvPr>
            <p:ph type="title"/>
          </p:nvPr>
        </p:nvSpPr>
        <p:spPr>
          <a:xfrm>
            <a:off x="411425" y="282200"/>
            <a:ext cx="8321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34"/>
          <p:cNvSpPr txBox="1">
            <a:spLocks noGrp="1"/>
          </p:cNvSpPr>
          <p:nvPr>
            <p:ph type="body" idx="1"/>
          </p:nvPr>
        </p:nvSpPr>
        <p:spPr>
          <a:xfrm>
            <a:off x="411425" y="1230225"/>
            <a:ext cx="8321400" cy="3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800"/>
              <a:buFont typeface="Open Sans Light"/>
              <a:buChar char="●"/>
              <a:defRPr sz="18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34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60" r:id="rId4"/>
    <p:sldLayoutId id="214748366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9">
          <p15:clr>
            <a:srgbClr val="F06B4A"/>
          </p15:clr>
        </p15:guide>
        <p15:guide id="2" pos="5501">
          <p15:clr>
            <a:srgbClr val="F06B4A"/>
          </p15:clr>
        </p15:guide>
        <p15:guide id="3" orient="horz" pos="2970">
          <p15:clr>
            <a:srgbClr val="F06B4A"/>
          </p15:clr>
        </p15:guide>
        <p15:guide id="4" orient="horz" pos="178">
          <p15:clr>
            <a:srgbClr val="F06B4A"/>
          </p15:clr>
        </p15:guide>
        <p15:guide id="5" orient="horz" pos="720">
          <p15:clr>
            <a:srgbClr val="F06B4A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0" y="0"/>
            <a:ext cx="9144000" cy="5143482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1</a:t>
            </a:fld>
            <a:endParaRPr sz="1400"/>
          </a:p>
        </p:txBody>
      </p:sp>
      <p:pic>
        <p:nvPicPr>
          <p:cNvPr id="102" name="Google Shape;102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429" y="4107179"/>
            <a:ext cx="1904901" cy="29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2018 Commercial in Confidence</a:t>
            </a:r>
            <a:endParaRPr sz="700" b="0" i="0" u="none" strike="noStrike" cap="none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" name="A nice big title">
            <a:extLst>
              <a:ext uri="{FF2B5EF4-FFF2-40B4-BE49-F238E27FC236}">
                <a16:creationId xmlns:a16="http://schemas.microsoft.com/office/drawing/2014/main" id="{28A268A1-CE36-204F-BF80-88A497A0F07E}"/>
              </a:ext>
            </a:extLst>
          </p:cNvPr>
          <p:cNvSpPr txBox="1"/>
          <p:nvPr/>
        </p:nvSpPr>
        <p:spPr>
          <a:xfrm>
            <a:off x="411424" y="2747427"/>
            <a:ext cx="8331601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lvl="0">
              <a:buClr>
                <a:srgbClr val="000000"/>
              </a:buClr>
              <a:buSzPts val="3600"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  <a:cs typeface="Open Sans Light"/>
                <a:sym typeface="Open Sans Light"/>
              </a:rPr>
              <a:t>API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  <a:cs typeface="Open Sans Light"/>
                <a:sym typeface="Open Sans Light"/>
              </a:rPr>
              <a:t> </a:t>
            </a: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  <a:cs typeface="Open Sans Light"/>
                <a:sym typeface="Open Sans Light"/>
              </a:rPr>
              <a:t>Testing</a:t>
            </a:r>
            <a:endParaRPr lang="zh-CN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  <a:cs typeface="Open Sans Light"/>
              <a:sym typeface="Open Sans Light"/>
            </a:endParaRPr>
          </a:p>
        </p:txBody>
      </p:sp>
      <p:sp>
        <p:nvSpPr>
          <p:cNvPr id="13" name="This template is new. Please send your feedback to klinton@thoughtworks.com.">
            <a:extLst>
              <a:ext uri="{FF2B5EF4-FFF2-40B4-BE49-F238E27FC236}">
                <a16:creationId xmlns:a16="http://schemas.microsoft.com/office/drawing/2014/main" id="{BE92F44D-2223-5543-8F17-2B4187EC4973}"/>
              </a:ext>
            </a:extLst>
          </p:cNvPr>
          <p:cNvSpPr txBox="1"/>
          <p:nvPr/>
        </p:nvSpPr>
        <p:spPr>
          <a:xfrm>
            <a:off x="411424" y="3401191"/>
            <a:ext cx="8331601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Bo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 </a:t>
            </a: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Xiang</a:t>
            </a:r>
            <a:endParaRPr 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67" name="Google Shape;167;p7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2018 Commercial in Confidence</a:t>
            </a:r>
            <a:endParaRPr sz="700" b="0" i="0" u="none" strike="noStrike" cap="non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" name="CLICK TO ADD SUMMARY TITLE">
            <a:extLst>
              <a:ext uri="{FF2B5EF4-FFF2-40B4-BE49-F238E27FC236}">
                <a16:creationId xmlns:a16="http://schemas.microsoft.com/office/drawing/2014/main" id="{50957BEF-FCAA-574C-B1A6-C9A6E04416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300" y="446875"/>
            <a:ext cx="5697600" cy="585001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API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测试类型</a:t>
            </a:r>
            <a:endParaRPr 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21" name="Body size default to 16 px Open Sans Light. Pellentesque habitant morbi tristique senectus et netus et malesuada fames ac turpis egestas.…">
            <a:extLst>
              <a:ext uri="{FF2B5EF4-FFF2-40B4-BE49-F238E27FC236}">
                <a16:creationId xmlns:a16="http://schemas.microsoft.com/office/drawing/2014/main" id="{D15553DA-FE96-1445-8DFB-9650C569AF8F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11250" y="1607879"/>
            <a:ext cx="5697600" cy="1057229"/>
          </a:xfrm>
          <a:prstGeom prst="rect">
            <a:avLst/>
          </a:prstGeom>
        </p:spPr>
        <p:txBody>
          <a:bodyPr/>
          <a:lstStyle/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正确性验证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处理异常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内部逻辑</a:t>
            </a:r>
            <a:endParaRPr 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22" name="CLICK TO ADD SUMMARY SUBHEADING">
            <a:extLst>
              <a:ext uri="{FF2B5EF4-FFF2-40B4-BE49-F238E27FC236}">
                <a16:creationId xmlns:a16="http://schemas.microsoft.com/office/drawing/2014/main" id="{68AD57AE-0593-874F-9A41-6CEA5C1F6245}"/>
              </a:ext>
            </a:extLst>
          </p:cNvPr>
          <p:cNvSpPr txBox="1"/>
          <p:nvPr/>
        </p:nvSpPr>
        <p:spPr>
          <a:xfrm>
            <a:off x="411250" y="1223877"/>
            <a:ext cx="5697600" cy="384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>
              <a:spcBef>
                <a:spcPts val="1000"/>
              </a:spcBef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 sz="1600" b="0" dirty="0">
                <a:latin typeface="Noto Sans S Chinese DemiLight" panose="020B0400000000000000" pitchFamily="34" charset="-128"/>
                <a:ea typeface="Noto Sans S Chinese DemiLight" panose="020B0400000000000000" pitchFamily="34" charset="-128"/>
              </a:rPr>
              <a:t>功能测试</a:t>
            </a:r>
            <a:endParaRPr lang="zh-CN" sz="1600" b="0" dirty="0">
              <a:latin typeface="Noto Sans S Chinese DemiLight" panose="020B0400000000000000" pitchFamily="34" charset="-128"/>
              <a:ea typeface="Noto Sans S Chinese DemiLight" panose="020B0400000000000000" pitchFamily="34" charset="-128"/>
            </a:endParaRPr>
          </a:p>
        </p:txBody>
      </p:sp>
      <p:sp>
        <p:nvSpPr>
          <p:cNvPr id="7" name="Body size default to 16 px Open Sans Light. Pellentesque habitant morbi tristique senectus et netus et malesuada fames ac turpis egestas.…">
            <a:extLst>
              <a:ext uri="{FF2B5EF4-FFF2-40B4-BE49-F238E27FC236}">
                <a16:creationId xmlns:a16="http://schemas.microsoft.com/office/drawing/2014/main" id="{CFCA2949-4614-4848-BDD2-53917FC1FF23}"/>
              </a:ext>
            </a:extLst>
          </p:cNvPr>
          <p:cNvSpPr txBox="1">
            <a:spLocks/>
          </p:cNvSpPr>
          <p:nvPr/>
        </p:nvSpPr>
        <p:spPr>
          <a:xfrm>
            <a:off x="411250" y="3331319"/>
            <a:ext cx="5697600" cy="85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性能测试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安全测试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8" name="CLICK TO ADD SUMMARY SUBHEADING">
            <a:extLst>
              <a:ext uri="{FF2B5EF4-FFF2-40B4-BE49-F238E27FC236}">
                <a16:creationId xmlns:a16="http://schemas.microsoft.com/office/drawing/2014/main" id="{975AE45A-BB5D-3C44-A635-8F135E39FA28}"/>
              </a:ext>
            </a:extLst>
          </p:cNvPr>
          <p:cNvSpPr txBox="1"/>
          <p:nvPr/>
        </p:nvSpPr>
        <p:spPr>
          <a:xfrm>
            <a:off x="411250" y="2947317"/>
            <a:ext cx="5697600" cy="384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>
              <a:spcBef>
                <a:spcPts val="1000"/>
              </a:spcBef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 sz="1600" b="0" dirty="0">
                <a:latin typeface="Noto Sans S Chinese DemiLight" panose="020B0400000000000000" pitchFamily="34" charset="-128"/>
                <a:ea typeface="Noto Sans S Chinese DemiLight" panose="020B0400000000000000" pitchFamily="34" charset="-128"/>
              </a:rPr>
              <a:t>非功能测试</a:t>
            </a:r>
            <a:endParaRPr lang="zh-CN" sz="1600" b="0" dirty="0">
              <a:latin typeface="Noto Sans S Chinese DemiLight" panose="020B0400000000000000" pitchFamily="34" charset="-128"/>
              <a:ea typeface="Noto Sans S Chinese DemiLight" panose="020B0400000000000000" pitchFamily="34" charset="-12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67" name="Google Shape;167;p7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2018 Commercial in Confidence</a:t>
            </a:r>
            <a:endParaRPr sz="700" b="0" i="0" u="none" strike="noStrike" cap="non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" name="CLICK TO ADD SUMMARY TITLE">
            <a:extLst>
              <a:ext uri="{FF2B5EF4-FFF2-40B4-BE49-F238E27FC236}">
                <a16:creationId xmlns:a16="http://schemas.microsoft.com/office/drawing/2014/main" id="{50957BEF-FCAA-574C-B1A6-C9A6E04416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250" y="274731"/>
            <a:ext cx="5697600" cy="585001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API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功能测试用例设计</a:t>
            </a:r>
            <a:endParaRPr 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22" name="CLICK TO ADD SUMMARY SUBHEADING">
            <a:extLst>
              <a:ext uri="{FF2B5EF4-FFF2-40B4-BE49-F238E27FC236}">
                <a16:creationId xmlns:a16="http://schemas.microsoft.com/office/drawing/2014/main" id="{68AD57AE-0593-874F-9A41-6CEA5C1F6245}"/>
              </a:ext>
            </a:extLst>
          </p:cNvPr>
          <p:cNvSpPr txBox="1"/>
          <p:nvPr/>
        </p:nvSpPr>
        <p:spPr>
          <a:xfrm>
            <a:off x="411250" y="869657"/>
            <a:ext cx="1106654" cy="384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>
              <a:spcBef>
                <a:spcPts val="1000"/>
              </a:spcBef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 sz="1600" b="0" dirty="0">
                <a:latin typeface="Noto Sans S Chinese DemiLight" panose="020B0400000000000000" pitchFamily="34" charset="-128"/>
                <a:ea typeface="Noto Sans S Chinese DemiLight" panose="020B0400000000000000" pitchFamily="34" charset="-128"/>
              </a:rPr>
              <a:t>设计策略</a:t>
            </a:r>
            <a:endParaRPr lang="zh-CN" sz="1600" b="0" dirty="0">
              <a:latin typeface="Noto Sans S Chinese DemiLight" panose="020B0400000000000000" pitchFamily="34" charset="-128"/>
              <a:ea typeface="Noto Sans S Chinese DemiLight" panose="020B0400000000000000" pitchFamily="34" charset="-128"/>
            </a:endParaRPr>
          </a:p>
        </p:txBody>
      </p:sp>
      <p:sp>
        <p:nvSpPr>
          <p:cNvPr id="7" name="Body size default to 16 px Open Sans Light. Pellentesque habitant morbi tristique senectus et netus et malesuada fames ac turpis egestas.…">
            <a:extLst>
              <a:ext uri="{FF2B5EF4-FFF2-40B4-BE49-F238E27FC236}">
                <a16:creationId xmlns:a16="http://schemas.microsoft.com/office/drawing/2014/main" id="{CFCA2949-4614-4848-BDD2-53917FC1FF23}"/>
              </a:ext>
            </a:extLst>
          </p:cNvPr>
          <p:cNvSpPr txBox="1">
            <a:spLocks/>
          </p:cNvSpPr>
          <p:nvPr/>
        </p:nvSpPr>
        <p:spPr>
          <a:xfrm>
            <a:off x="4672584" y="2949451"/>
            <a:ext cx="5697600" cy="85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等价类划分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边界值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错误推测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  <a:buFont typeface="Wingdings" pitchFamily="2" charset="2"/>
              <a:buChar char="ü"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…</a:t>
            </a:r>
          </a:p>
        </p:txBody>
      </p:sp>
      <p:sp>
        <p:nvSpPr>
          <p:cNvPr id="8" name="CLICK TO ADD SUMMARY SUBHEADING">
            <a:extLst>
              <a:ext uri="{FF2B5EF4-FFF2-40B4-BE49-F238E27FC236}">
                <a16:creationId xmlns:a16="http://schemas.microsoft.com/office/drawing/2014/main" id="{975AE45A-BB5D-3C44-A635-8F135E39FA28}"/>
              </a:ext>
            </a:extLst>
          </p:cNvPr>
          <p:cNvSpPr txBox="1"/>
          <p:nvPr/>
        </p:nvSpPr>
        <p:spPr>
          <a:xfrm>
            <a:off x="4663440" y="2571750"/>
            <a:ext cx="1188950" cy="384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>
              <a:spcBef>
                <a:spcPts val="1000"/>
              </a:spcBef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 sz="1600" b="0" dirty="0">
                <a:latin typeface="Noto Sans S Chinese DemiLight" panose="020B0400000000000000" pitchFamily="34" charset="-128"/>
                <a:ea typeface="Noto Sans S Chinese DemiLight" panose="020B0400000000000000" pitchFamily="34" charset="-128"/>
              </a:rPr>
              <a:t>设计方法</a:t>
            </a:r>
            <a:endParaRPr lang="zh-CN" sz="1600" b="0" dirty="0">
              <a:latin typeface="Noto Sans S Chinese DemiLight" panose="020B0400000000000000" pitchFamily="34" charset="-128"/>
              <a:ea typeface="Noto Sans S Chinese DemiLight" panose="020B0400000000000000" pitchFamily="34" charset="-128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8776818-0666-D240-9AE9-E9B14347D472}"/>
              </a:ext>
            </a:extLst>
          </p:cNvPr>
          <p:cNvSpPr/>
          <p:nvPr/>
        </p:nvSpPr>
        <p:spPr>
          <a:xfrm>
            <a:off x="5852390" y="869657"/>
            <a:ext cx="288036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2F2F2F"/>
                </a:solidFill>
                <a:latin typeface="-apple-system"/>
              </a:rPr>
              <a:t>目标：</a:t>
            </a:r>
            <a:endParaRPr lang="en-US" altLang="zh-CN" dirty="0">
              <a:solidFill>
                <a:srgbClr val="2F2F2F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F2F2F"/>
                </a:solidFill>
                <a:latin typeface="-apple-system"/>
              </a:rPr>
              <a:t>构造情景，丰富接口测试数据，从而到达多维度测试接口的目的</a:t>
            </a:r>
            <a:endParaRPr lang="zh-CN" altLang="en-US" dirty="0"/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C1B970E3-C719-1A46-85BA-707C71A3CEB9}"/>
              </a:ext>
            </a:extLst>
          </p:cNvPr>
          <p:cNvSpPr txBox="1">
            <a:spLocks/>
          </p:cNvSpPr>
          <p:nvPr/>
        </p:nvSpPr>
        <p:spPr>
          <a:xfrm>
            <a:off x="228597" y="1226143"/>
            <a:ext cx="83214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正面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lvl="1"/>
            <a:r>
              <a:rPr kumimoji="1" lang="zh-CN" altLang="en-US" dirty="0"/>
              <a:t>基本功能 全部参数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缺少可选项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负面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lvl="1"/>
            <a:r>
              <a:rPr kumimoji="1" lang="zh-CN" altLang="en-US" dirty="0"/>
              <a:t>缺少必填项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参数越界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参数类型非法</a:t>
            </a:r>
            <a:endParaRPr kumimoji="1" lang="en-US" altLang="zh-CN" dirty="0"/>
          </a:p>
          <a:p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内部逻辑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lvl="1"/>
            <a:r>
              <a:rPr kumimoji="1" lang="zh-CN" altLang="en-US" dirty="0"/>
              <a:t>情景构建</a:t>
            </a:r>
          </a:p>
        </p:txBody>
      </p:sp>
    </p:spTree>
    <p:extLst>
      <p:ext uri="{BB962C8B-B14F-4D97-AF65-F5344CB8AC3E}">
        <p14:creationId xmlns:p14="http://schemas.microsoft.com/office/powerpoint/2010/main" val="2254081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67" name="Google Shape;167;p7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2018 Commercial in Confidence</a:t>
            </a:r>
            <a:endParaRPr sz="700" b="0" i="0" u="none" strike="noStrike" cap="non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" name="CLICK TO ADD SUMMARY TITLE">
            <a:extLst>
              <a:ext uri="{FF2B5EF4-FFF2-40B4-BE49-F238E27FC236}">
                <a16:creationId xmlns:a16="http://schemas.microsoft.com/office/drawing/2014/main" id="{50957BEF-FCAA-574C-B1A6-C9A6E04416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250" y="274731"/>
            <a:ext cx="5697600" cy="585001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API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非功能测试</a:t>
            </a:r>
            <a:endParaRPr 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21" name="Body size default to 16 px Open Sans Light. Pellentesque habitant morbi tristique senectus et netus et malesuada fames ac turpis egestas.…">
            <a:extLst>
              <a:ext uri="{FF2B5EF4-FFF2-40B4-BE49-F238E27FC236}">
                <a16:creationId xmlns:a16="http://schemas.microsoft.com/office/drawing/2014/main" id="{D15553DA-FE96-1445-8DFB-9650C569AF8F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11250" y="1253659"/>
            <a:ext cx="1326110" cy="1057229"/>
          </a:xfrm>
          <a:prstGeom prst="rect">
            <a:avLst/>
          </a:prstGeom>
        </p:spPr>
        <p:txBody>
          <a:bodyPr/>
          <a:lstStyle/>
          <a:p>
            <a:pPr marL="285750" indent="-285750">
              <a:buSzTx/>
              <a:buFont typeface="Wingdings" pitchFamily="2" charset="2"/>
              <a:buChar char="ü"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SQL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注入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  <a:buFont typeface="Wingdings" pitchFamily="2" charset="2"/>
              <a:buChar char="ü"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Fuzzing</a:t>
            </a:r>
          </a:p>
          <a:p>
            <a:pPr marL="285750" indent="-285750">
              <a:buSzTx/>
              <a:buFont typeface="Wingdings" pitchFamily="2" charset="2"/>
              <a:buChar char="ü"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XSS</a:t>
            </a:r>
          </a:p>
        </p:txBody>
      </p:sp>
      <p:sp>
        <p:nvSpPr>
          <p:cNvPr id="22" name="CLICK TO ADD SUMMARY SUBHEADING">
            <a:extLst>
              <a:ext uri="{FF2B5EF4-FFF2-40B4-BE49-F238E27FC236}">
                <a16:creationId xmlns:a16="http://schemas.microsoft.com/office/drawing/2014/main" id="{68AD57AE-0593-874F-9A41-6CEA5C1F6245}"/>
              </a:ext>
            </a:extLst>
          </p:cNvPr>
          <p:cNvSpPr txBox="1"/>
          <p:nvPr/>
        </p:nvSpPr>
        <p:spPr>
          <a:xfrm>
            <a:off x="411250" y="888926"/>
            <a:ext cx="1106654" cy="384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>
              <a:spcBef>
                <a:spcPts val="1000"/>
              </a:spcBef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 sz="1600" b="0" dirty="0">
                <a:latin typeface="Noto Sans S Chinese DemiLight" panose="020B0400000000000000" pitchFamily="34" charset="-128"/>
                <a:ea typeface="Noto Sans S Chinese DemiLight" panose="020B0400000000000000" pitchFamily="34" charset="-128"/>
              </a:rPr>
              <a:t>安全测试</a:t>
            </a:r>
            <a:endParaRPr lang="zh-CN" sz="1600" b="0" dirty="0">
              <a:latin typeface="Noto Sans S Chinese DemiLight" panose="020B0400000000000000" pitchFamily="34" charset="-128"/>
              <a:ea typeface="Noto Sans S Chinese DemiLight" panose="020B0400000000000000" pitchFamily="34" charset="-128"/>
            </a:endParaRPr>
          </a:p>
        </p:txBody>
      </p:sp>
      <p:sp>
        <p:nvSpPr>
          <p:cNvPr id="7" name="Body size default to 16 px Open Sans Light. Pellentesque habitant morbi tristique senectus et netus et malesuada fames ac turpis egestas.…">
            <a:extLst>
              <a:ext uri="{FF2B5EF4-FFF2-40B4-BE49-F238E27FC236}">
                <a16:creationId xmlns:a16="http://schemas.microsoft.com/office/drawing/2014/main" id="{CFCA2949-4614-4848-BDD2-53917FC1FF23}"/>
              </a:ext>
            </a:extLst>
          </p:cNvPr>
          <p:cNvSpPr txBox="1">
            <a:spLocks/>
          </p:cNvSpPr>
          <p:nvPr/>
        </p:nvSpPr>
        <p:spPr>
          <a:xfrm>
            <a:off x="420394" y="2949451"/>
            <a:ext cx="1454126" cy="1119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 sz="1600" b="0" i="0" u="none" strike="noStrike" cap="non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Open Sans"/>
              <a:buChar char="■"/>
              <a:defRPr sz="12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5E5E5E"/>
              </a:buClr>
              <a:buSzPts val="900"/>
              <a:buFont typeface="Open Sans"/>
              <a:buChar char="■"/>
              <a:defRPr sz="900" b="0" i="0" u="none" strike="noStrike" cap="non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性能瓶颈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  <a:buFont typeface="Wingdings" pitchFamily="2" charset="2"/>
              <a:buChar char="ü"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稳定性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8" name="CLICK TO ADD SUMMARY SUBHEADING">
            <a:extLst>
              <a:ext uri="{FF2B5EF4-FFF2-40B4-BE49-F238E27FC236}">
                <a16:creationId xmlns:a16="http://schemas.microsoft.com/office/drawing/2014/main" id="{975AE45A-BB5D-3C44-A635-8F135E39FA28}"/>
              </a:ext>
            </a:extLst>
          </p:cNvPr>
          <p:cNvSpPr txBox="1"/>
          <p:nvPr/>
        </p:nvSpPr>
        <p:spPr>
          <a:xfrm>
            <a:off x="411250" y="2571750"/>
            <a:ext cx="1188950" cy="384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>
              <a:spcBef>
                <a:spcPts val="1000"/>
              </a:spcBef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 sz="1600" b="0" dirty="0">
                <a:latin typeface="Noto Sans S Chinese DemiLight" panose="020B0400000000000000" pitchFamily="34" charset="-128"/>
                <a:ea typeface="Noto Sans S Chinese DemiLight" panose="020B0400000000000000" pitchFamily="34" charset="-128"/>
              </a:rPr>
              <a:t>性能测试</a:t>
            </a:r>
            <a:endParaRPr lang="zh-CN" sz="1600" b="0" dirty="0">
              <a:latin typeface="Noto Sans S Chinese DemiLight" panose="020B0400000000000000" pitchFamily="34" charset="-128"/>
              <a:ea typeface="Noto Sans S Chinese DemiLight" panose="020B0400000000000000" pitchFamily="34" charset="-128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0EAB01D-29D8-1444-9358-9054BF9DA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7708" y="185151"/>
            <a:ext cx="5623560" cy="267286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84D57ED-E4D7-2144-A15E-6886BEAD27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7708" y="2858018"/>
            <a:ext cx="5541736" cy="225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957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78" name="Google Shape;178;p8"/>
          <p:cNvSpPr txBox="1"/>
          <p:nvPr/>
        </p:nvSpPr>
        <p:spPr>
          <a:xfrm>
            <a:off x="411550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2018 Commercial in Confidence</a:t>
            </a:r>
            <a:endParaRPr sz="700" b="0" i="0" u="none" strike="noStrike" cap="non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3" name="CLICK TO ADD SUMMARY TITLE">
            <a:extLst>
              <a:ext uri="{FF2B5EF4-FFF2-40B4-BE49-F238E27FC236}">
                <a16:creationId xmlns:a16="http://schemas.microsoft.com/office/drawing/2014/main" id="{F8D0DB96-738E-124C-AE09-BFEF79DA06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300" y="446875"/>
            <a:ext cx="5697600" cy="585001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API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测试工具</a:t>
            </a:r>
            <a:endParaRPr 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34" name="Body size default to 16 px Open Sans Light. Pellentesque habitant morbi tristique senectus et netus et malesuada fames ac turpis egestas.…">
            <a:extLst>
              <a:ext uri="{FF2B5EF4-FFF2-40B4-BE49-F238E27FC236}">
                <a16:creationId xmlns:a16="http://schemas.microsoft.com/office/drawing/2014/main" id="{0032FDE6-2EEF-4A49-869D-F8A97CF5CA71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11300" y="1292537"/>
            <a:ext cx="5697600" cy="3161102"/>
          </a:xfrm>
          <a:prstGeom prst="rect">
            <a:avLst/>
          </a:prstGeom>
        </p:spPr>
        <p:txBody>
          <a:bodyPr/>
          <a:lstStyle/>
          <a:p>
            <a:pPr marL="285750" indent="-285750">
              <a:buSzTx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Postman</a:t>
            </a:r>
          </a:p>
          <a:p>
            <a:pPr marL="285750" indent="-285750">
              <a:buSzTx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SoapUI</a:t>
            </a:r>
          </a:p>
          <a:p>
            <a:pPr marL="285750" indent="-285750">
              <a:buSzTx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JMeter</a:t>
            </a:r>
          </a:p>
          <a:p>
            <a:pPr marL="285750" indent="-285750">
              <a:buSzTx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Gatling</a:t>
            </a:r>
            <a:endParaRPr lang="zh-CN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0" indent="0">
              <a:buSzTx/>
              <a:buNone/>
            </a:pPr>
            <a:endParaRPr 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13" descr="Glasgow_JC_StudentLoansCompany_005_dsa-inceptionBW.jpg"/>
          <p:cNvPicPr preferRelativeResize="0"/>
          <p:nvPr/>
        </p:nvPicPr>
        <p:blipFill rotWithShape="1">
          <a:blip r:embed="rId3">
            <a:alphaModFix amt="35000"/>
          </a:blip>
          <a:srcRect l="18444" r="31299"/>
          <a:stretch/>
        </p:blipFill>
        <p:spPr>
          <a:xfrm>
            <a:off x="4548900" y="0"/>
            <a:ext cx="45951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3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36" name="Google Shape;236;p13"/>
          <p:cNvSpPr txBox="1"/>
          <p:nvPr/>
        </p:nvSpPr>
        <p:spPr>
          <a:xfrm>
            <a:off x="411550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2018 Commercial in Confidence</a:t>
            </a:r>
            <a:endParaRPr sz="700" b="0" i="0" u="none" strike="noStrike" cap="non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4" name="CLICK TO ADD HEADING TEXT HERE EMPHASIS HERE">
            <a:extLst>
              <a:ext uri="{FF2B5EF4-FFF2-40B4-BE49-F238E27FC236}">
                <a16:creationId xmlns:a16="http://schemas.microsoft.com/office/drawing/2014/main" id="{3B8F80FD-2AB2-1049-8C29-6F14F4E806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249" y="77199"/>
            <a:ext cx="3834602" cy="1040701"/>
          </a:xfrm>
          <a:prstGeom prst="rect">
            <a:avLst/>
          </a:prstGeom>
        </p:spPr>
        <p:txBody>
          <a:bodyPr/>
          <a:lstStyle/>
          <a:p>
            <a:pPr defTabSz="740663">
              <a:defRPr sz="2268"/>
            </a:pPr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API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自动化测试与持续集成</a:t>
            </a:r>
            <a:b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</a:br>
            <a:r>
              <a:rPr lang="en-US" altLang="zh-CN" dirty="0" err="1">
                <a:solidFill>
                  <a:schemeClr val="accent6"/>
                </a:solidFill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Jmeter+Gradle+GoCD</a:t>
            </a:r>
            <a:endParaRPr lang="zh-CN" dirty="0">
              <a:solidFill>
                <a:schemeClr val="accent6"/>
              </a:solidFill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15" name="Body size default to 16 px Open Sans Light. Pellentesque habitant morbi tristique senectus et netus et malesuada fames ac turpis egestas.">
            <a:extLst>
              <a:ext uri="{FF2B5EF4-FFF2-40B4-BE49-F238E27FC236}">
                <a16:creationId xmlns:a16="http://schemas.microsoft.com/office/drawing/2014/main" id="{56243E97-F668-524D-8FFC-4992FEF3106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463149" y="2117949"/>
            <a:ext cx="3834602" cy="198030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000"/>
              </a:spcBef>
              <a:buSzTx/>
              <a:buNone/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接口返回的数据是否与预期结果一致。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检查接口的容错性</a:t>
            </a:r>
            <a:r>
              <a:rPr lang="en-US" altLang="zh-CN" dirty="0"/>
              <a:t>,</a:t>
            </a:r>
            <a:r>
              <a:rPr lang="zh-CN" altLang="en-US" dirty="0"/>
              <a:t>假如传递数据的类型错误时是否可以处理。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接口参数的边界值。例如</a:t>
            </a:r>
            <a:r>
              <a:rPr lang="en-US" altLang="zh-CN" dirty="0"/>
              <a:t>,</a:t>
            </a:r>
            <a:r>
              <a:rPr lang="zh-CN" altLang="en-US" dirty="0"/>
              <a:t>传递的参数足够大或为负数时</a:t>
            </a:r>
            <a:r>
              <a:rPr lang="en-US" altLang="zh-CN" dirty="0"/>
              <a:t>,</a:t>
            </a:r>
            <a:r>
              <a:rPr lang="zh-CN" altLang="en-US" dirty="0"/>
              <a:t>接口是否可以正常处理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16" name="CLICK TO ADD SUBHEADING">
            <a:extLst>
              <a:ext uri="{FF2B5EF4-FFF2-40B4-BE49-F238E27FC236}">
                <a16:creationId xmlns:a16="http://schemas.microsoft.com/office/drawing/2014/main" id="{6A3D9E90-C0E9-764A-9064-F577DCEBEAE7}"/>
              </a:ext>
            </a:extLst>
          </p:cNvPr>
          <p:cNvSpPr txBox="1"/>
          <p:nvPr/>
        </p:nvSpPr>
        <p:spPr>
          <a:xfrm>
            <a:off x="463149" y="1733948"/>
            <a:ext cx="3834602" cy="38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>
              <a:spcBef>
                <a:spcPts val="1000"/>
              </a:spcBef>
              <a:defRPr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 b="0" dirty="0">
                <a:latin typeface="Noto Sans S Chinese DemiLight" panose="020B0400000000000000" pitchFamily="34" charset="-128"/>
                <a:ea typeface="Noto Sans S Chinese DemiLight" panose="020B0400000000000000" pitchFamily="34" charset="-128"/>
              </a:rPr>
              <a:t>团队需要接口自动化测试用以检查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4A30FF05-7AC5-2E45-B93D-B04E32EC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思路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78D84F87-1E95-BD4C-B597-2CBBD04C1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1425" y="1047900"/>
            <a:ext cx="8321400" cy="3047700"/>
          </a:xfrm>
        </p:spPr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JMeter</a:t>
            </a:r>
            <a:r>
              <a:rPr lang="zh-CN" altLang="en-US" dirty="0"/>
              <a:t>编写</a:t>
            </a:r>
            <a:r>
              <a:rPr lang="en-US" altLang="zh-CN" dirty="0"/>
              <a:t>http</a:t>
            </a:r>
            <a:r>
              <a:rPr lang="zh-CN" altLang="en-US" dirty="0"/>
              <a:t>请求测试脚本</a:t>
            </a:r>
            <a:endParaRPr lang="en-US" altLang="zh-CN" dirty="0"/>
          </a:p>
          <a:p>
            <a:r>
              <a:rPr lang="zh-CN" altLang="en-US" dirty="0"/>
              <a:t>在</a:t>
            </a:r>
            <a:r>
              <a:rPr lang="en-US" altLang="zh-CN" dirty="0"/>
              <a:t>QA</a:t>
            </a:r>
            <a:r>
              <a:rPr lang="zh-CN" altLang="en-US" dirty="0"/>
              <a:t>环境中进行真实的</a:t>
            </a:r>
            <a:r>
              <a:rPr lang="en-US" altLang="zh-CN" dirty="0"/>
              <a:t>http</a:t>
            </a:r>
            <a:r>
              <a:rPr lang="zh-CN" altLang="en-US" dirty="0"/>
              <a:t>请求，使用断言判断返回的状态码和返回信息</a:t>
            </a:r>
            <a:endParaRPr lang="en-US" altLang="zh-CN" dirty="0"/>
          </a:p>
          <a:p>
            <a:r>
              <a:rPr lang="en-US" altLang="zh-CN" dirty="0"/>
              <a:t>JMeter</a:t>
            </a:r>
            <a:r>
              <a:rPr lang="zh-CN" altLang="en-US" dirty="0"/>
              <a:t>集成进</a:t>
            </a:r>
            <a:r>
              <a:rPr lang="en-US" altLang="zh-CN" dirty="0" err="1"/>
              <a:t>GoCD</a:t>
            </a:r>
            <a:r>
              <a:rPr lang="zh-CN" altLang="en-US" dirty="0"/>
              <a:t>，对自动化测试使用单独的</a:t>
            </a:r>
            <a:r>
              <a:rPr lang="en-US" altLang="zh-CN" dirty="0"/>
              <a:t>pipeline</a:t>
            </a:r>
            <a:r>
              <a:rPr lang="zh-CN" altLang="en-US" dirty="0"/>
              <a:t>，当代码被部署到</a:t>
            </a:r>
            <a:r>
              <a:rPr lang="en-US" altLang="zh-CN" dirty="0"/>
              <a:t>QA</a:t>
            </a:r>
            <a:r>
              <a:rPr lang="zh-CN" altLang="en-US" dirty="0"/>
              <a:t>环境时自动触发自动化测试的</a:t>
            </a:r>
            <a:r>
              <a:rPr lang="en-US" altLang="zh-CN" dirty="0"/>
              <a:t>pipeline</a:t>
            </a:r>
            <a:r>
              <a:rPr lang="zh-CN" altLang="en-US" dirty="0"/>
              <a:t>。</a:t>
            </a:r>
            <a:endParaRPr kumimoji="1"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B4C90B7-047E-794C-BBAE-A695025426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7869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sldNum" idx="12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78" name="Google Shape;178;p8"/>
          <p:cNvSpPr txBox="1"/>
          <p:nvPr/>
        </p:nvSpPr>
        <p:spPr>
          <a:xfrm>
            <a:off x="411550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</a:t>
            </a:r>
            <a:r>
              <a:rPr lang="en" sz="700" b="0" i="0" u="none" strike="noStrike" cap="none" dirty="0" err="1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ThoughtWorks</a:t>
            </a:r>
            <a:r>
              <a:rPr lang="en" sz="700" b="0" i="0" u="none" strike="noStrike" cap="none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2018 Commercial in Confidence</a:t>
            </a:r>
            <a:endParaRPr sz="700" b="0" i="0" u="none" strike="noStrike" cap="none" dirty="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3" name="CLICK TO ADD SUMMARY TITLE">
            <a:extLst>
              <a:ext uri="{FF2B5EF4-FFF2-40B4-BE49-F238E27FC236}">
                <a16:creationId xmlns:a16="http://schemas.microsoft.com/office/drawing/2014/main" id="{F8D0DB96-738E-124C-AE09-BFEF79DA06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250" y="270207"/>
            <a:ext cx="5697600" cy="585001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API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测试的挑战</a:t>
            </a:r>
            <a:endParaRPr 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  <p:sp>
        <p:nvSpPr>
          <p:cNvPr id="34" name="Body size default to 16 px Open Sans Light. Pellentesque habitant morbi tristique senectus et netus et malesuada fames ac turpis egestas.…">
            <a:extLst>
              <a:ext uri="{FF2B5EF4-FFF2-40B4-BE49-F238E27FC236}">
                <a16:creationId xmlns:a16="http://schemas.microsoft.com/office/drawing/2014/main" id="{0032FDE6-2EEF-4A49-869D-F8A97CF5CA71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11250" y="1125415"/>
            <a:ext cx="5697600" cy="3161102"/>
          </a:xfrm>
          <a:prstGeom prst="rect">
            <a:avLst/>
          </a:prstGeom>
        </p:spPr>
        <p:txBody>
          <a:bodyPr/>
          <a:lstStyle/>
          <a:p>
            <a:pPr marL="285750" indent="-285750">
              <a:buSzTx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目前对外和对内的</a:t>
            </a:r>
            <a:r>
              <a:rPr lang="en-US" altLang="zh-CN" dirty="0" err="1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api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都在同一个测试体系中，层次不清晰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项目整体在朝着微服务方向发展</a:t>
            </a:r>
            <a:endParaRPr lang="en-US" alt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  <a:p>
            <a:pPr marL="285750" indent="-285750">
              <a:buSzTx/>
            </a:pP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内部的</a:t>
            </a:r>
            <a:r>
              <a:rPr lang="en-US" altLang="zh-CN" dirty="0" err="1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api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即将转为内部集群调用，使用</a:t>
            </a:r>
            <a:r>
              <a:rPr lang="en-US" altLang="zh-CN" dirty="0" err="1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Jmeter</a:t>
            </a:r>
            <a:r>
              <a:rPr lang="zh-CN" altLang="en-US" dirty="0">
                <a:latin typeface="Noto Sans S Chinese Light" panose="020B0300000000000000" pitchFamily="34" charset="-128"/>
                <a:ea typeface="Noto Sans S Chinese Light" panose="020B0300000000000000" pitchFamily="34" charset="-128"/>
              </a:rPr>
              <a:t>编写测试文件愈发困难</a:t>
            </a:r>
            <a:endParaRPr lang="zh-CN" dirty="0">
              <a:latin typeface="Noto Sans S Chinese Light" panose="020B0300000000000000" pitchFamily="34" charset="-128"/>
              <a:ea typeface="Noto Sans S Chinese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56658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F0CF97DA-4E25-9C47-9B6A-836971A5E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测试体系的演进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A201278-C0D0-8B49-986D-D651DC9434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9" name="三角形 8">
            <a:extLst>
              <a:ext uri="{FF2B5EF4-FFF2-40B4-BE49-F238E27FC236}">
                <a16:creationId xmlns:a16="http://schemas.microsoft.com/office/drawing/2014/main" id="{B928003B-A429-1042-BCB2-DAA3C6F782A1}"/>
              </a:ext>
            </a:extLst>
          </p:cNvPr>
          <p:cNvSpPr/>
          <p:nvPr/>
        </p:nvSpPr>
        <p:spPr>
          <a:xfrm>
            <a:off x="380435" y="1715376"/>
            <a:ext cx="2850065" cy="2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34F56D0-9FED-9141-8D6C-00FDEF2BBF7B}"/>
              </a:ext>
            </a:extLst>
          </p:cNvPr>
          <p:cNvSpPr txBox="1"/>
          <p:nvPr/>
        </p:nvSpPr>
        <p:spPr>
          <a:xfrm>
            <a:off x="1354862" y="3768950"/>
            <a:ext cx="9012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Unit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C0B3EBB-65D0-2244-B274-C6388FEBC61D}"/>
              </a:ext>
            </a:extLst>
          </p:cNvPr>
          <p:cNvSpPr txBox="1"/>
          <p:nvPr/>
        </p:nvSpPr>
        <p:spPr>
          <a:xfrm>
            <a:off x="1096778" y="3253855"/>
            <a:ext cx="1417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Integration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81C23D1-C80E-D843-92BF-DACF185FB4A4}"/>
              </a:ext>
            </a:extLst>
          </p:cNvPr>
          <p:cNvSpPr txBox="1"/>
          <p:nvPr/>
        </p:nvSpPr>
        <p:spPr>
          <a:xfrm>
            <a:off x="1110933" y="2769008"/>
            <a:ext cx="1417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Functional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56B9D43-3842-C447-A2B4-36DDF93EBBE3}"/>
              </a:ext>
            </a:extLst>
          </p:cNvPr>
          <p:cNvSpPr txBox="1"/>
          <p:nvPr/>
        </p:nvSpPr>
        <p:spPr>
          <a:xfrm>
            <a:off x="1433503" y="2239780"/>
            <a:ext cx="9012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UI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5AF651A-830B-3148-B9B6-2C04DC4DFC30}"/>
              </a:ext>
            </a:extLst>
          </p:cNvPr>
          <p:cNvSpPr txBox="1"/>
          <p:nvPr/>
        </p:nvSpPr>
        <p:spPr>
          <a:xfrm>
            <a:off x="1237132" y="1376677"/>
            <a:ext cx="1417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Explore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1B14811A-58AA-1C4E-A47E-FE2D94542C56}"/>
              </a:ext>
            </a:extLst>
          </p:cNvPr>
          <p:cNvCxnSpPr>
            <a:cxnSpLocks/>
          </p:cNvCxnSpPr>
          <p:nvPr/>
        </p:nvCxnSpPr>
        <p:spPr>
          <a:xfrm>
            <a:off x="1272969" y="2609401"/>
            <a:ext cx="106174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F420801C-8898-4247-90EC-58D08D795605}"/>
              </a:ext>
            </a:extLst>
          </p:cNvPr>
          <p:cNvCxnSpPr>
            <a:cxnSpLocks/>
          </p:cNvCxnSpPr>
          <p:nvPr/>
        </p:nvCxnSpPr>
        <p:spPr>
          <a:xfrm>
            <a:off x="984734" y="3158041"/>
            <a:ext cx="166977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BC92D445-857E-2D4F-9A88-B69DA433F9CE}"/>
              </a:ext>
            </a:extLst>
          </p:cNvPr>
          <p:cNvCxnSpPr>
            <a:cxnSpLocks/>
          </p:cNvCxnSpPr>
          <p:nvPr/>
        </p:nvCxnSpPr>
        <p:spPr>
          <a:xfrm>
            <a:off x="690536" y="3674876"/>
            <a:ext cx="22422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三角形 23">
            <a:extLst>
              <a:ext uri="{FF2B5EF4-FFF2-40B4-BE49-F238E27FC236}">
                <a16:creationId xmlns:a16="http://schemas.microsoft.com/office/drawing/2014/main" id="{3A1E7811-3DCF-1945-BA6C-9E135DF2C238}"/>
              </a:ext>
            </a:extLst>
          </p:cNvPr>
          <p:cNvSpPr/>
          <p:nvPr/>
        </p:nvSpPr>
        <p:spPr>
          <a:xfrm>
            <a:off x="4977602" y="1715377"/>
            <a:ext cx="2850065" cy="2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673E70E-5DF0-C842-BE7E-C0A34DDF6A00}"/>
              </a:ext>
            </a:extLst>
          </p:cNvPr>
          <p:cNvSpPr txBox="1"/>
          <p:nvPr/>
        </p:nvSpPr>
        <p:spPr>
          <a:xfrm>
            <a:off x="5950402" y="3881710"/>
            <a:ext cx="9012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Unit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2D069E1-E4DC-F348-B206-B135517C9EC0}"/>
              </a:ext>
            </a:extLst>
          </p:cNvPr>
          <p:cNvSpPr txBox="1"/>
          <p:nvPr/>
        </p:nvSpPr>
        <p:spPr>
          <a:xfrm>
            <a:off x="5692318" y="3482533"/>
            <a:ext cx="1417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Integration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9527314-3DDB-0B4E-BB10-1C99C4ED35E8}"/>
              </a:ext>
            </a:extLst>
          </p:cNvPr>
          <p:cNvSpPr txBox="1"/>
          <p:nvPr/>
        </p:nvSpPr>
        <p:spPr>
          <a:xfrm>
            <a:off x="5696421" y="2722063"/>
            <a:ext cx="1417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Functional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89E3D8C-47A4-0E45-B2DD-3DE95BADCDC2}"/>
              </a:ext>
            </a:extLst>
          </p:cNvPr>
          <p:cNvSpPr txBox="1"/>
          <p:nvPr/>
        </p:nvSpPr>
        <p:spPr>
          <a:xfrm>
            <a:off x="6030670" y="2239781"/>
            <a:ext cx="9012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UI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E7B1E62-CC9B-194A-A46C-3194B09838E7}"/>
              </a:ext>
            </a:extLst>
          </p:cNvPr>
          <p:cNvSpPr txBox="1"/>
          <p:nvPr/>
        </p:nvSpPr>
        <p:spPr>
          <a:xfrm>
            <a:off x="5834299" y="1376678"/>
            <a:ext cx="1417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Explore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59AB2646-BB82-C341-85BE-8BD92264EC50}"/>
              </a:ext>
            </a:extLst>
          </p:cNvPr>
          <p:cNvCxnSpPr>
            <a:cxnSpLocks/>
          </p:cNvCxnSpPr>
          <p:nvPr/>
        </p:nvCxnSpPr>
        <p:spPr>
          <a:xfrm>
            <a:off x="5834299" y="2688912"/>
            <a:ext cx="109758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23868B65-A3D7-0E4F-8CFF-60E4920C6F1E}"/>
              </a:ext>
            </a:extLst>
          </p:cNvPr>
          <p:cNvCxnSpPr>
            <a:cxnSpLocks/>
          </p:cNvCxnSpPr>
          <p:nvPr/>
        </p:nvCxnSpPr>
        <p:spPr>
          <a:xfrm>
            <a:off x="5450953" y="3450976"/>
            <a:ext cx="198782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EE0A12F5-0EC0-6343-8C9F-D82513C1A9B7}"/>
              </a:ext>
            </a:extLst>
          </p:cNvPr>
          <p:cNvCxnSpPr>
            <a:cxnSpLocks/>
          </p:cNvCxnSpPr>
          <p:nvPr/>
        </p:nvCxnSpPr>
        <p:spPr>
          <a:xfrm>
            <a:off x="5188559" y="3818000"/>
            <a:ext cx="24331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连接符 36">
            <a:extLst>
              <a:ext uri="{FF2B5EF4-FFF2-40B4-BE49-F238E27FC236}">
                <a16:creationId xmlns:a16="http://schemas.microsoft.com/office/drawing/2014/main" id="{FFA0176C-62EC-4D49-9611-F9A9A1FE8216}"/>
              </a:ext>
            </a:extLst>
          </p:cNvPr>
          <p:cNvCxnSpPr>
            <a:cxnSpLocks/>
          </p:cNvCxnSpPr>
          <p:nvPr/>
        </p:nvCxnSpPr>
        <p:spPr>
          <a:xfrm>
            <a:off x="5660514" y="3029560"/>
            <a:ext cx="14761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338CB89C-F289-854B-A425-6D5BF1EF2A8E}"/>
              </a:ext>
            </a:extLst>
          </p:cNvPr>
          <p:cNvSpPr txBox="1"/>
          <p:nvPr/>
        </p:nvSpPr>
        <p:spPr>
          <a:xfrm>
            <a:off x="5769233" y="3093270"/>
            <a:ext cx="1258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Contract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E5525950-796D-C144-AA4A-0D5DA0526C8E}"/>
              </a:ext>
            </a:extLst>
          </p:cNvPr>
          <p:cNvCxnSpPr>
            <a:cxnSpLocks/>
          </p:cNvCxnSpPr>
          <p:nvPr/>
        </p:nvCxnSpPr>
        <p:spPr>
          <a:xfrm flipV="1">
            <a:off x="7136630" y="2239782"/>
            <a:ext cx="691037" cy="540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346F1C97-A3D0-BE4F-ADEE-2ADD91A5D10B}"/>
              </a:ext>
            </a:extLst>
          </p:cNvPr>
          <p:cNvCxnSpPr>
            <a:cxnSpLocks/>
          </p:cNvCxnSpPr>
          <p:nvPr/>
        </p:nvCxnSpPr>
        <p:spPr>
          <a:xfrm>
            <a:off x="7335413" y="3233254"/>
            <a:ext cx="5700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73B1DFA8-E3A9-6740-AD2F-B886F860C55A}"/>
              </a:ext>
            </a:extLst>
          </p:cNvPr>
          <p:cNvSpPr/>
          <p:nvPr/>
        </p:nvSpPr>
        <p:spPr>
          <a:xfrm>
            <a:off x="7194060" y="1764446"/>
            <a:ext cx="16918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/>
              <a:t>Test </a:t>
            </a:r>
            <a:r>
              <a:rPr lang="en-US" altLang="zh-CN" sz="1200" dirty="0"/>
              <a:t>E</a:t>
            </a:r>
            <a:r>
              <a:rPr lang="zh-CN" altLang="en-US" sz="1200" dirty="0"/>
              <a:t>xternal API </a:t>
            </a:r>
            <a:r>
              <a:rPr lang="en-US" altLang="zh-CN" sz="1200" dirty="0"/>
              <a:t>I</a:t>
            </a:r>
            <a:r>
              <a:rPr lang="zh-CN" altLang="en-US" sz="1200" dirty="0"/>
              <a:t>nterface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DD952568-7DCC-B048-B4FD-07F9E9B31239}"/>
              </a:ext>
            </a:extLst>
          </p:cNvPr>
          <p:cNvSpPr/>
          <p:nvPr/>
        </p:nvSpPr>
        <p:spPr>
          <a:xfrm>
            <a:off x="7495946" y="2943853"/>
            <a:ext cx="16918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/>
              <a:t>Test </a:t>
            </a:r>
            <a:r>
              <a:rPr lang="en-US" altLang="zh-CN" sz="1200" dirty="0"/>
              <a:t>Internal</a:t>
            </a:r>
            <a:r>
              <a:rPr lang="zh-CN" altLang="en-US" sz="1200" dirty="0"/>
              <a:t> API </a:t>
            </a:r>
            <a:r>
              <a:rPr lang="en-US" altLang="zh-CN" sz="1200" dirty="0"/>
              <a:t>I</a:t>
            </a:r>
            <a:r>
              <a:rPr lang="zh-CN" altLang="en-US" sz="1200" dirty="0"/>
              <a:t>nterface</a:t>
            </a:r>
          </a:p>
        </p:txBody>
      </p:sp>
      <p:sp>
        <p:nvSpPr>
          <p:cNvPr id="52" name="右箭头 51">
            <a:extLst>
              <a:ext uri="{FF2B5EF4-FFF2-40B4-BE49-F238E27FC236}">
                <a16:creationId xmlns:a16="http://schemas.microsoft.com/office/drawing/2014/main" id="{0730A628-AD7F-D744-A120-19883881CA70}"/>
              </a:ext>
            </a:extLst>
          </p:cNvPr>
          <p:cNvSpPr/>
          <p:nvPr/>
        </p:nvSpPr>
        <p:spPr>
          <a:xfrm>
            <a:off x="3384139" y="2634905"/>
            <a:ext cx="1695701" cy="39465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Google Shape;178;p8">
            <a:extLst>
              <a:ext uri="{FF2B5EF4-FFF2-40B4-BE49-F238E27FC236}">
                <a16:creationId xmlns:a16="http://schemas.microsoft.com/office/drawing/2014/main" id="{8F67D806-D604-5E42-BA9A-C3A60F6BDAC7}"/>
              </a:ext>
            </a:extLst>
          </p:cNvPr>
          <p:cNvSpPr txBox="1"/>
          <p:nvPr/>
        </p:nvSpPr>
        <p:spPr>
          <a:xfrm>
            <a:off x="411550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0" i="0" u="none" strike="noStrike" cap="none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</a:t>
            </a:r>
            <a:r>
              <a:rPr lang="en" sz="700" b="0" i="0" u="none" strike="noStrike" cap="none" dirty="0" err="1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ThoughtWorks</a:t>
            </a:r>
            <a:r>
              <a:rPr lang="en" sz="700" b="0" i="0" u="none" strike="noStrike" cap="none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2018 Commercial in Confidence</a:t>
            </a:r>
            <a:endParaRPr sz="700" b="0" i="0" u="none" strike="noStrike" cap="none" dirty="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86923833"/>
      </p:ext>
    </p:extLst>
  </p:cSld>
  <p:clrMapOvr>
    <a:masterClrMapping/>
  </p:clrMapOvr>
</p:sld>
</file>

<file path=ppt/theme/theme1.xml><?xml version="1.0" encoding="utf-8"?>
<a:theme xmlns:a="http://schemas.openxmlformats.org/drawingml/2006/main" name="TW Master - Blue/Purple">
  <a:themeElements>
    <a:clrScheme name="BLUE PURPL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00BCCD"/>
      </a:accent1>
      <a:accent2>
        <a:srgbClr val="0078BF"/>
      </a:accent2>
      <a:accent3>
        <a:srgbClr val="702269"/>
      </a:accent3>
      <a:accent4>
        <a:srgbClr val="B51B58"/>
      </a:accent4>
      <a:accent5>
        <a:srgbClr val="EE5BA0"/>
      </a:accent5>
      <a:accent6>
        <a:srgbClr val="F58A33"/>
      </a:accent6>
      <a:hlink>
        <a:srgbClr val="00BCCC"/>
      </a:hlink>
      <a:folHlink>
        <a:srgbClr val="70226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1406</TotalTime>
  <Words>361</Words>
  <Application>Microsoft Macintosh PowerPoint</Application>
  <PresentationFormat>全屏显示(16:9)</PresentationFormat>
  <Paragraphs>85</Paragraphs>
  <Slides>9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-apple-system</vt:lpstr>
      <vt:lpstr>Noto Sans S Chinese DemiLight</vt:lpstr>
      <vt:lpstr>Noto Sans S Chinese Light</vt:lpstr>
      <vt:lpstr>Arial</vt:lpstr>
      <vt:lpstr>Helvetica Neue</vt:lpstr>
      <vt:lpstr>Open Sans</vt:lpstr>
      <vt:lpstr>Open Sans Light</vt:lpstr>
      <vt:lpstr>Open Sans SemiBold</vt:lpstr>
      <vt:lpstr>Wingdings</vt:lpstr>
      <vt:lpstr>TW Master - Blue/Purple</vt:lpstr>
      <vt:lpstr>PowerPoint 演示文稿</vt:lpstr>
      <vt:lpstr>API测试类型</vt:lpstr>
      <vt:lpstr>API功能测试用例设计</vt:lpstr>
      <vt:lpstr>API非功能测试</vt:lpstr>
      <vt:lpstr>API测试工具</vt:lpstr>
      <vt:lpstr>API自动化测试与持续集成 Jmeter+Gradle+GoCD</vt:lpstr>
      <vt:lpstr>思路</vt:lpstr>
      <vt:lpstr>API测试的挑战</vt:lpstr>
      <vt:lpstr>测试体系的演进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Xiang Bo</cp:lastModifiedBy>
  <cp:revision>34</cp:revision>
  <dcterms:modified xsi:type="dcterms:W3CDTF">2019-04-12T10:10:03Z</dcterms:modified>
</cp:coreProperties>
</file>